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71" r:id="rId2"/>
    <p:sldId id="257" r:id="rId3"/>
    <p:sldId id="274" r:id="rId4"/>
    <p:sldId id="258" r:id="rId5"/>
    <p:sldId id="278" r:id="rId6"/>
    <p:sldId id="280" r:id="rId7"/>
    <p:sldId id="268" r:id="rId8"/>
    <p:sldId id="282" r:id="rId9"/>
    <p:sldId id="277" r:id="rId10"/>
    <p:sldId id="260" r:id="rId11"/>
    <p:sldId id="287" r:id="rId12"/>
    <p:sldId id="288" r:id="rId13"/>
    <p:sldId id="283" r:id="rId14"/>
    <p:sldId id="284" r:id="rId15"/>
    <p:sldId id="286" r:id="rId16"/>
    <p:sldId id="276" r:id="rId17"/>
    <p:sldId id="28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3" autoAdjust="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D93BE-12B7-42B8-BCCE-23C34621E042}" type="doc">
      <dgm:prSet loTypeId="urn:microsoft.com/office/officeart/2005/8/layout/vList3#1" loCatId="list" qsTypeId="urn:microsoft.com/office/officeart/2005/8/quickstyle/simple1" qsCatId="simple" csTypeId="urn:microsoft.com/office/officeart/2005/8/colors/colorful1#1" csCatId="colorful" phldr="1"/>
      <dgm:spPr/>
    </dgm:pt>
    <dgm:pt modelId="{F2F41C12-AEC5-4ED8-8F71-839DCF2E00B6}">
      <dgm:prSet phldrT="[Текст]" custT="1"/>
      <dgm:spPr/>
      <dgm:t>
        <a:bodyPr/>
        <a:lstStyle/>
        <a:p>
          <a:pPr algn="l"/>
          <a:r>
            <a:rPr lang="ru-RU" sz="2000" dirty="0">
              <a:solidFill>
                <a:schemeClr val="tx1"/>
              </a:solidFill>
            </a:rPr>
            <a:t>Совершенствовать сенсорное развитие детей в процессе образовательной деятельности по физической культуре</a:t>
          </a:r>
        </a:p>
      </dgm:t>
    </dgm:pt>
    <dgm:pt modelId="{579A382B-D3C4-443C-B1CC-5ABA7CE26E85}" type="parTrans" cxnId="{5B80C0B4-FE80-4595-A127-A746E4DCEBAF}">
      <dgm:prSet/>
      <dgm:spPr/>
      <dgm:t>
        <a:bodyPr/>
        <a:lstStyle/>
        <a:p>
          <a:endParaRPr lang="ru-RU"/>
        </a:p>
      </dgm:t>
    </dgm:pt>
    <dgm:pt modelId="{5F92BBDC-3B43-4586-891F-9A1C34420CC4}" type="sibTrans" cxnId="{5B80C0B4-FE80-4595-A127-A746E4DCEBAF}">
      <dgm:prSet/>
      <dgm:spPr/>
      <dgm:t>
        <a:bodyPr/>
        <a:lstStyle/>
        <a:p>
          <a:endParaRPr lang="ru-RU"/>
        </a:p>
      </dgm:t>
    </dgm:pt>
    <dgm:pt modelId="{0930475F-5EE6-4EC3-AC00-6EBE0E948E72}">
      <dgm:prSet phldrT="[Текст]" custT="1"/>
      <dgm:spPr/>
      <dgm:t>
        <a:bodyPr/>
        <a:lstStyle/>
        <a:p>
          <a:pPr algn="l"/>
          <a:r>
            <a:rPr lang="ru-RU" sz="2000" dirty="0">
              <a:solidFill>
                <a:schemeClr val="tx1"/>
              </a:solidFill>
            </a:rPr>
            <a:t>Развивать двигательные и физические качества, выделять и называть основные цвета</a:t>
          </a:r>
        </a:p>
      </dgm:t>
    </dgm:pt>
    <dgm:pt modelId="{E370CCBD-999A-4E57-9C7E-4BC31DBD8276}" type="parTrans" cxnId="{35651A90-58D3-429A-9CE6-66B3641EEBAE}">
      <dgm:prSet/>
      <dgm:spPr/>
      <dgm:t>
        <a:bodyPr/>
        <a:lstStyle/>
        <a:p>
          <a:endParaRPr lang="ru-RU"/>
        </a:p>
      </dgm:t>
    </dgm:pt>
    <dgm:pt modelId="{0C5DB46B-3A99-4BA5-A9DE-DD6B56E6EB39}" type="sibTrans" cxnId="{35651A90-58D3-429A-9CE6-66B3641EEBAE}">
      <dgm:prSet/>
      <dgm:spPr/>
      <dgm:t>
        <a:bodyPr/>
        <a:lstStyle/>
        <a:p>
          <a:endParaRPr lang="ru-RU"/>
        </a:p>
      </dgm:t>
    </dgm:pt>
    <dgm:pt modelId="{EF12D750-6FBB-496F-90E5-FB3941B00DD4}">
      <dgm:prSet phldrT="[Текст]" custT="1"/>
      <dgm:spPr/>
      <dgm:t>
        <a:bodyPr/>
        <a:lstStyle/>
        <a:p>
          <a:pPr algn="l"/>
          <a:r>
            <a:rPr lang="ru-RU" sz="2000" dirty="0">
              <a:solidFill>
                <a:schemeClr val="tx1"/>
              </a:solidFill>
            </a:rPr>
            <a:t>Группировать предметы по цвету, форме и величине</a:t>
          </a:r>
          <a:endParaRPr lang="ru-RU" sz="2000" dirty="0"/>
        </a:p>
      </dgm:t>
    </dgm:pt>
    <dgm:pt modelId="{6659FBF2-BAB4-4449-BCC3-36CAAE0FEE37}" type="parTrans" cxnId="{1FE1EAAF-82F6-4A30-B451-4E68E8CA137F}">
      <dgm:prSet/>
      <dgm:spPr/>
      <dgm:t>
        <a:bodyPr/>
        <a:lstStyle/>
        <a:p>
          <a:endParaRPr lang="ru-RU"/>
        </a:p>
      </dgm:t>
    </dgm:pt>
    <dgm:pt modelId="{04648526-20B6-4A86-9243-E4FF60E6A8E4}" type="sibTrans" cxnId="{1FE1EAAF-82F6-4A30-B451-4E68E8CA137F}">
      <dgm:prSet/>
      <dgm:spPr/>
      <dgm:t>
        <a:bodyPr/>
        <a:lstStyle/>
        <a:p>
          <a:endParaRPr lang="ru-RU"/>
        </a:p>
      </dgm:t>
    </dgm:pt>
    <dgm:pt modelId="{0F9D3D14-19EA-41FD-8019-CBB09E181BAE}">
      <dgm:prSet custT="1"/>
      <dgm:spPr/>
      <dgm:t>
        <a:bodyPr/>
        <a:lstStyle/>
        <a:p>
          <a:pPr algn="l"/>
          <a:r>
            <a:rPr lang="ru-RU" sz="2000" dirty="0">
              <a:solidFill>
                <a:schemeClr val="tx1"/>
              </a:solidFill>
            </a:rPr>
            <a:t>Анализировать работу по интеграции физического и сенсорного развития детей</a:t>
          </a:r>
        </a:p>
      </dgm:t>
    </dgm:pt>
    <dgm:pt modelId="{37A1F34B-712E-4B6B-B35C-C67C22903E3D}" type="parTrans" cxnId="{E0760A0C-ED91-4962-8DFA-A605D9F6454B}">
      <dgm:prSet/>
      <dgm:spPr/>
      <dgm:t>
        <a:bodyPr/>
        <a:lstStyle/>
        <a:p>
          <a:endParaRPr lang="ru-RU"/>
        </a:p>
      </dgm:t>
    </dgm:pt>
    <dgm:pt modelId="{4D094507-E6C3-42E5-8EA2-16D3950EAFA9}" type="sibTrans" cxnId="{E0760A0C-ED91-4962-8DFA-A605D9F6454B}">
      <dgm:prSet/>
      <dgm:spPr/>
      <dgm:t>
        <a:bodyPr/>
        <a:lstStyle/>
        <a:p>
          <a:endParaRPr lang="ru-RU"/>
        </a:p>
      </dgm:t>
    </dgm:pt>
    <dgm:pt modelId="{2BF6C857-8675-4927-9C00-E1E5D0C2A896}">
      <dgm:prSet custT="1"/>
      <dgm:spPr/>
      <dgm:t>
        <a:bodyPr/>
        <a:lstStyle/>
        <a:p>
          <a:pPr algn="l"/>
          <a:r>
            <a:rPr lang="ru-RU" sz="2000" dirty="0">
              <a:solidFill>
                <a:schemeClr val="tx1"/>
              </a:solidFill>
            </a:rPr>
            <a:t>Отобрать и выделить наиболее эффективные игровые действия, помогающие формировать у детей первичные представления о свойствах и отношениях объектов окружающего мира</a:t>
          </a:r>
        </a:p>
      </dgm:t>
    </dgm:pt>
    <dgm:pt modelId="{7A742F14-55D0-4F90-9F15-7712D6082F24}" type="parTrans" cxnId="{863E6DCC-B45B-4061-A75B-33DF013A21E2}">
      <dgm:prSet/>
      <dgm:spPr/>
      <dgm:t>
        <a:bodyPr/>
        <a:lstStyle/>
        <a:p>
          <a:endParaRPr lang="ru-RU"/>
        </a:p>
      </dgm:t>
    </dgm:pt>
    <dgm:pt modelId="{9152D5AC-ED02-4D2C-AF4D-85975B32BE7C}" type="sibTrans" cxnId="{863E6DCC-B45B-4061-A75B-33DF013A21E2}">
      <dgm:prSet/>
      <dgm:spPr/>
      <dgm:t>
        <a:bodyPr/>
        <a:lstStyle/>
        <a:p>
          <a:endParaRPr lang="ru-RU"/>
        </a:p>
      </dgm:t>
    </dgm:pt>
    <dgm:pt modelId="{B3B1F700-A2C3-4EF9-8365-02D37C715E1A}" type="pres">
      <dgm:prSet presAssocID="{296D93BE-12B7-42B8-BCCE-23C34621E042}" presName="linearFlow" presStyleCnt="0">
        <dgm:presLayoutVars>
          <dgm:dir/>
          <dgm:resizeHandles val="exact"/>
        </dgm:presLayoutVars>
      </dgm:prSet>
      <dgm:spPr/>
    </dgm:pt>
    <dgm:pt modelId="{BADAB7BC-202A-4FAF-BCBF-B26BA2ECB04E}" type="pres">
      <dgm:prSet presAssocID="{F2F41C12-AEC5-4ED8-8F71-839DCF2E00B6}" presName="composite" presStyleCnt="0"/>
      <dgm:spPr/>
    </dgm:pt>
    <dgm:pt modelId="{73A29090-FE0C-498C-8AC7-CF43BB9D6BE7}" type="pres">
      <dgm:prSet presAssocID="{F2F41C12-AEC5-4ED8-8F71-839DCF2E00B6}" presName="imgShp" presStyleLbl="fgImgPlace1" presStyleIdx="0" presStyleCnt="5" custScaleX="79107" custScaleY="77942" custLinFactX="-55603" custLinFactNeighborX="-100000" custLinFactNeighborY="9860"/>
      <dgm:spPr/>
    </dgm:pt>
    <dgm:pt modelId="{6B6F3055-F4EC-4309-B291-9434EE810513}" type="pres">
      <dgm:prSet presAssocID="{F2F41C12-AEC5-4ED8-8F71-839DCF2E00B6}" presName="txShp" presStyleLbl="node1" presStyleIdx="0" presStyleCnt="5" custScaleX="130655" custScaleY="139739" custLinFactNeighborX="3698" custLinFactNeighborY="17010">
        <dgm:presLayoutVars>
          <dgm:bulletEnabled val="1"/>
        </dgm:presLayoutVars>
      </dgm:prSet>
      <dgm:spPr/>
    </dgm:pt>
    <dgm:pt modelId="{5C4FA227-3D2D-4B7A-81C3-7C5AC0AEB01B}" type="pres">
      <dgm:prSet presAssocID="{5F92BBDC-3B43-4586-891F-9A1C34420CC4}" presName="spacing" presStyleCnt="0"/>
      <dgm:spPr/>
    </dgm:pt>
    <dgm:pt modelId="{EA4EF7F1-64C6-485D-AF21-8873B30469E6}" type="pres">
      <dgm:prSet presAssocID="{0930475F-5EE6-4EC3-AC00-6EBE0E948E72}" presName="composite" presStyleCnt="0"/>
      <dgm:spPr/>
    </dgm:pt>
    <dgm:pt modelId="{A1C19E93-93C1-4DAD-B20F-D6659387DE78}" type="pres">
      <dgm:prSet presAssocID="{0930475F-5EE6-4EC3-AC00-6EBE0E948E72}" presName="imgShp" presStyleLbl="fgImgPlace1" presStyleIdx="1" presStyleCnt="5" custScaleX="76788" custScaleY="75843" custLinFactX="-56762" custLinFactNeighborX="-100000" custLinFactNeighborY="6470"/>
      <dgm:spPr/>
    </dgm:pt>
    <dgm:pt modelId="{23D4901E-BCC2-403D-AA42-A18A63C333DA}" type="pres">
      <dgm:prSet presAssocID="{0930475F-5EE6-4EC3-AC00-6EBE0E948E72}" presName="txShp" presStyleLbl="node1" presStyleIdx="1" presStyleCnt="5" custScaleX="131769" custScaleY="161474" custLinFactNeighborX="3022" custLinFactNeighborY="1788">
        <dgm:presLayoutVars>
          <dgm:bulletEnabled val="1"/>
        </dgm:presLayoutVars>
      </dgm:prSet>
      <dgm:spPr/>
    </dgm:pt>
    <dgm:pt modelId="{82BD9996-E46E-4B9B-BBCF-6CB70CA49AE4}" type="pres">
      <dgm:prSet presAssocID="{0C5DB46B-3A99-4BA5-A9DE-DD6B56E6EB39}" presName="spacing" presStyleCnt="0"/>
      <dgm:spPr/>
    </dgm:pt>
    <dgm:pt modelId="{49BA8BF9-11C7-40D9-A99E-B341411ACC6F}" type="pres">
      <dgm:prSet presAssocID="{EF12D750-6FBB-496F-90E5-FB3941B00DD4}" presName="composite" presStyleCnt="0"/>
      <dgm:spPr/>
    </dgm:pt>
    <dgm:pt modelId="{6B277A09-4538-4E86-B431-4608C8A93536}" type="pres">
      <dgm:prSet presAssocID="{EF12D750-6FBB-496F-90E5-FB3941B00DD4}" presName="imgShp" presStyleLbl="fgImgPlace1" presStyleIdx="2" presStyleCnt="5" custScaleX="80950" custScaleY="76416" custLinFactX="-42807" custLinFactNeighborX="-100000" custLinFactNeighborY="7219"/>
      <dgm:spPr/>
    </dgm:pt>
    <dgm:pt modelId="{9E7E7AE0-272B-409E-ACE1-DC093CA81F0C}" type="pres">
      <dgm:prSet presAssocID="{EF12D750-6FBB-496F-90E5-FB3941B00DD4}" presName="txShp" presStyleLbl="node1" presStyleIdx="2" presStyleCnt="5" custScaleX="129182" custScaleY="134133" custLinFactNeighborX="4194" custLinFactNeighborY="454">
        <dgm:presLayoutVars>
          <dgm:bulletEnabled val="1"/>
        </dgm:presLayoutVars>
      </dgm:prSet>
      <dgm:spPr/>
    </dgm:pt>
    <dgm:pt modelId="{9E63E8E4-8EC9-4ACE-8BFF-BD182CADCDE2}" type="pres">
      <dgm:prSet presAssocID="{04648526-20B6-4A86-9243-E4FF60E6A8E4}" presName="spacing" presStyleCnt="0"/>
      <dgm:spPr/>
    </dgm:pt>
    <dgm:pt modelId="{7A4D719D-1DEA-43F2-AC78-D792BD479551}" type="pres">
      <dgm:prSet presAssocID="{0F9D3D14-19EA-41FD-8019-CBB09E181BAE}" presName="composite" presStyleCnt="0"/>
      <dgm:spPr/>
    </dgm:pt>
    <dgm:pt modelId="{2AEAA48F-EFAE-414D-B704-E5F8E166882A}" type="pres">
      <dgm:prSet presAssocID="{0F9D3D14-19EA-41FD-8019-CBB09E181BAE}" presName="imgShp" presStyleLbl="fgImgPlace1" presStyleIdx="3" presStyleCnt="5" custScaleX="87880" custScaleY="85103" custLinFactX="-39342" custLinFactNeighborX="-100000" custLinFactNeighborY="28299"/>
      <dgm:spPr/>
    </dgm:pt>
    <dgm:pt modelId="{05EDF9EA-D86E-4205-BA12-2035F43A56B3}" type="pres">
      <dgm:prSet presAssocID="{0F9D3D14-19EA-41FD-8019-CBB09E181BAE}" presName="txShp" presStyleLbl="node1" presStyleIdx="3" presStyleCnt="5" custScaleX="128640" custScaleY="128925" custLinFactY="100000" custLinFactNeighborX="5156" custLinFactNeighborY="114060">
        <dgm:presLayoutVars>
          <dgm:bulletEnabled val="1"/>
        </dgm:presLayoutVars>
      </dgm:prSet>
      <dgm:spPr/>
    </dgm:pt>
    <dgm:pt modelId="{488C092E-4048-4E66-8E1E-779A3886FA05}" type="pres">
      <dgm:prSet presAssocID="{4D094507-E6C3-42E5-8EA2-16D3950EAFA9}" presName="spacing" presStyleCnt="0"/>
      <dgm:spPr/>
    </dgm:pt>
    <dgm:pt modelId="{C81EE1B6-A925-4408-A3CB-A83234480D7B}" type="pres">
      <dgm:prSet presAssocID="{2BF6C857-8675-4927-9C00-E1E5D0C2A896}" presName="composite" presStyleCnt="0"/>
      <dgm:spPr/>
    </dgm:pt>
    <dgm:pt modelId="{CE26F4F4-9488-4D23-B0FE-99B146D31C11}" type="pres">
      <dgm:prSet presAssocID="{2BF6C857-8675-4927-9C00-E1E5D0C2A896}" presName="imgShp" presStyleLbl="fgImgPlace1" presStyleIdx="4" presStyleCnt="5" custLinFactX="-23909" custLinFactNeighborX="-100000" custLinFactNeighborY="23383"/>
      <dgm:spPr/>
    </dgm:pt>
    <dgm:pt modelId="{85CF3BF8-1563-4D54-9BC0-7A5977659BB0}" type="pres">
      <dgm:prSet presAssocID="{2BF6C857-8675-4927-9C00-E1E5D0C2A896}" presName="txShp" presStyleLbl="node1" presStyleIdx="4" presStyleCnt="5" custScaleX="130298" custScaleY="176281" custLinFactY="-50243" custLinFactNeighborX="4752" custLinFactNeighborY="-100000">
        <dgm:presLayoutVars>
          <dgm:bulletEnabled val="1"/>
        </dgm:presLayoutVars>
      </dgm:prSet>
      <dgm:spPr/>
    </dgm:pt>
  </dgm:ptLst>
  <dgm:cxnLst>
    <dgm:cxn modelId="{E0760A0C-ED91-4962-8DFA-A605D9F6454B}" srcId="{296D93BE-12B7-42B8-BCCE-23C34621E042}" destId="{0F9D3D14-19EA-41FD-8019-CBB09E181BAE}" srcOrd="3" destOrd="0" parTransId="{37A1F34B-712E-4B6B-B35C-C67C22903E3D}" sibTransId="{4D094507-E6C3-42E5-8EA2-16D3950EAFA9}"/>
    <dgm:cxn modelId="{9155D71B-BC18-4042-BB3B-7B688B60E9CF}" type="presOf" srcId="{2BF6C857-8675-4927-9C00-E1E5D0C2A896}" destId="{85CF3BF8-1563-4D54-9BC0-7A5977659BB0}" srcOrd="0" destOrd="0" presId="urn:microsoft.com/office/officeart/2005/8/layout/vList3#1"/>
    <dgm:cxn modelId="{4A35122A-3DE6-41B5-80E1-AF538B6797BC}" type="presOf" srcId="{0930475F-5EE6-4EC3-AC00-6EBE0E948E72}" destId="{23D4901E-BCC2-403D-AA42-A18A63C333DA}" srcOrd="0" destOrd="0" presId="urn:microsoft.com/office/officeart/2005/8/layout/vList3#1"/>
    <dgm:cxn modelId="{D0F17B7B-48BB-4437-A832-93DC4EFE0292}" type="presOf" srcId="{EF12D750-6FBB-496F-90E5-FB3941B00DD4}" destId="{9E7E7AE0-272B-409E-ACE1-DC093CA81F0C}" srcOrd="0" destOrd="0" presId="urn:microsoft.com/office/officeart/2005/8/layout/vList3#1"/>
    <dgm:cxn modelId="{35651A90-58D3-429A-9CE6-66B3641EEBAE}" srcId="{296D93BE-12B7-42B8-BCCE-23C34621E042}" destId="{0930475F-5EE6-4EC3-AC00-6EBE0E948E72}" srcOrd="1" destOrd="0" parTransId="{E370CCBD-999A-4E57-9C7E-4BC31DBD8276}" sibTransId="{0C5DB46B-3A99-4BA5-A9DE-DD6B56E6EB39}"/>
    <dgm:cxn modelId="{A72B369A-129B-41CB-9700-5BEF28573B8D}" type="presOf" srcId="{F2F41C12-AEC5-4ED8-8F71-839DCF2E00B6}" destId="{6B6F3055-F4EC-4309-B291-9434EE810513}" srcOrd="0" destOrd="0" presId="urn:microsoft.com/office/officeart/2005/8/layout/vList3#1"/>
    <dgm:cxn modelId="{1FE1EAAF-82F6-4A30-B451-4E68E8CA137F}" srcId="{296D93BE-12B7-42B8-BCCE-23C34621E042}" destId="{EF12D750-6FBB-496F-90E5-FB3941B00DD4}" srcOrd="2" destOrd="0" parTransId="{6659FBF2-BAB4-4449-BCC3-36CAAE0FEE37}" sibTransId="{04648526-20B6-4A86-9243-E4FF60E6A8E4}"/>
    <dgm:cxn modelId="{5B80C0B4-FE80-4595-A127-A746E4DCEBAF}" srcId="{296D93BE-12B7-42B8-BCCE-23C34621E042}" destId="{F2F41C12-AEC5-4ED8-8F71-839DCF2E00B6}" srcOrd="0" destOrd="0" parTransId="{579A382B-D3C4-443C-B1CC-5ABA7CE26E85}" sibTransId="{5F92BBDC-3B43-4586-891F-9A1C34420CC4}"/>
    <dgm:cxn modelId="{63CEF1CB-3626-4E9A-97EE-518E8D8DD9CA}" type="presOf" srcId="{0F9D3D14-19EA-41FD-8019-CBB09E181BAE}" destId="{05EDF9EA-D86E-4205-BA12-2035F43A56B3}" srcOrd="0" destOrd="0" presId="urn:microsoft.com/office/officeart/2005/8/layout/vList3#1"/>
    <dgm:cxn modelId="{863E6DCC-B45B-4061-A75B-33DF013A21E2}" srcId="{296D93BE-12B7-42B8-BCCE-23C34621E042}" destId="{2BF6C857-8675-4927-9C00-E1E5D0C2A896}" srcOrd="4" destOrd="0" parTransId="{7A742F14-55D0-4F90-9F15-7712D6082F24}" sibTransId="{9152D5AC-ED02-4D2C-AF4D-85975B32BE7C}"/>
    <dgm:cxn modelId="{72136DEA-2B24-4F37-A01A-DC82051A8E96}" type="presOf" srcId="{296D93BE-12B7-42B8-BCCE-23C34621E042}" destId="{B3B1F700-A2C3-4EF9-8365-02D37C715E1A}" srcOrd="0" destOrd="0" presId="urn:microsoft.com/office/officeart/2005/8/layout/vList3#1"/>
    <dgm:cxn modelId="{491F4559-426B-4608-99FD-96EFFF04C313}" type="presParOf" srcId="{B3B1F700-A2C3-4EF9-8365-02D37C715E1A}" destId="{BADAB7BC-202A-4FAF-BCBF-B26BA2ECB04E}" srcOrd="0" destOrd="0" presId="urn:microsoft.com/office/officeart/2005/8/layout/vList3#1"/>
    <dgm:cxn modelId="{D564D2CB-D8EA-45E2-9FC1-37D9493EA123}" type="presParOf" srcId="{BADAB7BC-202A-4FAF-BCBF-B26BA2ECB04E}" destId="{73A29090-FE0C-498C-8AC7-CF43BB9D6BE7}" srcOrd="0" destOrd="0" presId="urn:microsoft.com/office/officeart/2005/8/layout/vList3#1"/>
    <dgm:cxn modelId="{F4A2C102-4831-4216-AA1C-E679DD89AEAF}" type="presParOf" srcId="{BADAB7BC-202A-4FAF-BCBF-B26BA2ECB04E}" destId="{6B6F3055-F4EC-4309-B291-9434EE810513}" srcOrd="1" destOrd="0" presId="urn:microsoft.com/office/officeart/2005/8/layout/vList3#1"/>
    <dgm:cxn modelId="{C5CC457D-6D89-409E-87F6-28995826AD85}" type="presParOf" srcId="{B3B1F700-A2C3-4EF9-8365-02D37C715E1A}" destId="{5C4FA227-3D2D-4B7A-81C3-7C5AC0AEB01B}" srcOrd="1" destOrd="0" presId="urn:microsoft.com/office/officeart/2005/8/layout/vList3#1"/>
    <dgm:cxn modelId="{09718627-4A3B-48A1-A429-E92B38C75CF3}" type="presParOf" srcId="{B3B1F700-A2C3-4EF9-8365-02D37C715E1A}" destId="{EA4EF7F1-64C6-485D-AF21-8873B30469E6}" srcOrd="2" destOrd="0" presId="urn:microsoft.com/office/officeart/2005/8/layout/vList3#1"/>
    <dgm:cxn modelId="{01224FC9-DEC2-429B-96C0-7DD9EFDA0003}" type="presParOf" srcId="{EA4EF7F1-64C6-485D-AF21-8873B30469E6}" destId="{A1C19E93-93C1-4DAD-B20F-D6659387DE78}" srcOrd="0" destOrd="0" presId="urn:microsoft.com/office/officeart/2005/8/layout/vList3#1"/>
    <dgm:cxn modelId="{F5430270-6A41-4BE3-8772-8D960651F9BD}" type="presParOf" srcId="{EA4EF7F1-64C6-485D-AF21-8873B30469E6}" destId="{23D4901E-BCC2-403D-AA42-A18A63C333DA}" srcOrd="1" destOrd="0" presId="urn:microsoft.com/office/officeart/2005/8/layout/vList3#1"/>
    <dgm:cxn modelId="{E2265778-741D-439A-A2D2-AADC7B681438}" type="presParOf" srcId="{B3B1F700-A2C3-4EF9-8365-02D37C715E1A}" destId="{82BD9996-E46E-4B9B-BBCF-6CB70CA49AE4}" srcOrd="3" destOrd="0" presId="urn:microsoft.com/office/officeart/2005/8/layout/vList3#1"/>
    <dgm:cxn modelId="{C4D63968-8C2D-4A4E-B3F6-65D346D25C2C}" type="presParOf" srcId="{B3B1F700-A2C3-4EF9-8365-02D37C715E1A}" destId="{49BA8BF9-11C7-40D9-A99E-B341411ACC6F}" srcOrd="4" destOrd="0" presId="urn:microsoft.com/office/officeart/2005/8/layout/vList3#1"/>
    <dgm:cxn modelId="{1389AF07-BC41-43A0-928E-F3CAF8AA20DC}" type="presParOf" srcId="{49BA8BF9-11C7-40D9-A99E-B341411ACC6F}" destId="{6B277A09-4538-4E86-B431-4608C8A93536}" srcOrd="0" destOrd="0" presId="urn:microsoft.com/office/officeart/2005/8/layout/vList3#1"/>
    <dgm:cxn modelId="{624A621A-7EC1-4D3E-8B40-F74BEBFAAC31}" type="presParOf" srcId="{49BA8BF9-11C7-40D9-A99E-B341411ACC6F}" destId="{9E7E7AE0-272B-409E-ACE1-DC093CA81F0C}" srcOrd="1" destOrd="0" presId="urn:microsoft.com/office/officeart/2005/8/layout/vList3#1"/>
    <dgm:cxn modelId="{F293FF29-E9FD-4F78-89EF-3778AF5A9E9E}" type="presParOf" srcId="{B3B1F700-A2C3-4EF9-8365-02D37C715E1A}" destId="{9E63E8E4-8EC9-4ACE-8BFF-BD182CADCDE2}" srcOrd="5" destOrd="0" presId="urn:microsoft.com/office/officeart/2005/8/layout/vList3#1"/>
    <dgm:cxn modelId="{128BB9B8-A177-4134-9446-58320C6B40E5}" type="presParOf" srcId="{B3B1F700-A2C3-4EF9-8365-02D37C715E1A}" destId="{7A4D719D-1DEA-43F2-AC78-D792BD479551}" srcOrd="6" destOrd="0" presId="urn:microsoft.com/office/officeart/2005/8/layout/vList3#1"/>
    <dgm:cxn modelId="{39B62928-92A4-4ECA-A1E3-F150A6502CAC}" type="presParOf" srcId="{7A4D719D-1DEA-43F2-AC78-D792BD479551}" destId="{2AEAA48F-EFAE-414D-B704-E5F8E166882A}" srcOrd="0" destOrd="0" presId="urn:microsoft.com/office/officeart/2005/8/layout/vList3#1"/>
    <dgm:cxn modelId="{5A4B1307-DDA4-4C1B-9FCD-C8852D92467C}" type="presParOf" srcId="{7A4D719D-1DEA-43F2-AC78-D792BD479551}" destId="{05EDF9EA-D86E-4205-BA12-2035F43A56B3}" srcOrd="1" destOrd="0" presId="urn:microsoft.com/office/officeart/2005/8/layout/vList3#1"/>
    <dgm:cxn modelId="{94C2656F-351B-48EF-B016-CAD657AD0D3D}" type="presParOf" srcId="{B3B1F700-A2C3-4EF9-8365-02D37C715E1A}" destId="{488C092E-4048-4E66-8E1E-779A3886FA05}" srcOrd="7" destOrd="0" presId="urn:microsoft.com/office/officeart/2005/8/layout/vList3#1"/>
    <dgm:cxn modelId="{C331ACDE-7575-4D60-B42E-9339385BAE0C}" type="presParOf" srcId="{B3B1F700-A2C3-4EF9-8365-02D37C715E1A}" destId="{C81EE1B6-A925-4408-A3CB-A83234480D7B}" srcOrd="8" destOrd="0" presId="urn:microsoft.com/office/officeart/2005/8/layout/vList3#1"/>
    <dgm:cxn modelId="{D3A4D006-8367-45FC-93CB-43370CE6B216}" type="presParOf" srcId="{C81EE1B6-A925-4408-A3CB-A83234480D7B}" destId="{CE26F4F4-9488-4D23-B0FE-99B146D31C11}" srcOrd="0" destOrd="0" presId="urn:microsoft.com/office/officeart/2005/8/layout/vList3#1"/>
    <dgm:cxn modelId="{A0E0FABB-8DEA-4DC8-9705-5BC02BDDD1AE}" type="presParOf" srcId="{C81EE1B6-A925-4408-A3CB-A83234480D7B}" destId="{85CF3BF8-1563-4D54-9BC0-7A5977659BB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313474-6FC2-443A-9D90-60896500EF6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515639C-B2C0-4D03-B140-7267BFDE1BCF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Arial Black" pitchFamily="34" charset="0"/>
            </a:rPr>
            <a:t>методы и средства</a:t>
          </a:r>
        </a:p>
      </dgm:t>
    </dgm:pt>
    <dgm:pt modelId="{6DC41BF7-74C5-42D1-9E36-1F7DD94B8226}" type="parTrans" cxnId="{4E757384-B862-4C97-9D6F-98669E8DAAEF}">
      <dgm:prSet/>
      <dgm:spPr/>
      <dgm:t>
        <a:bodyPr/>
        <a:lstStyle/>
        <a:p>
          <a:endParaRPr lang="ru-RU"/>
        </a:p>
      </dgm:t>
    </dgm:pt>
    <dgm:pt modelId="{82EFB4B0-F970-4F86-9BE4-F716D1757ED9}" type="sibTrans" cxnId="{4E757384-B862-4C97-9D6F-98669E8DAAEF}">
      <dgm:prSet/>
      <dgm:spPr/>
      <dgm:t>
        <a:bodyPr/>
        <a:lstStyle/>
        <a:p>
          <a:endParaRPr lang="ru-RU"/>
        </a:p>
      </dgm:t>
    </dgm:pt>
    <dgm:pt modelId="{C07F985F-B0B1-414B-92DD-C24903DB984F}">
      <dgm:prSet phldrT="[Текст]" custT="1"/>
      <dgm:spPr/>
      <dgm:t>
        <a:bodyPr/>
        <a:lstStyle/>
        <a:p>
          <a:r>
            <a:rPr lang="ru-RU" sz="1800" dirty="0">
              <a:latin typeface="Arial Black" pitchFamily="34" charset="0"/>
            </a:rPr>
            <a:t>Подвижные игры и совместная самостоятельная деятельность</a:t>
          </a:r>
        </a:p>
      </dgm:t>
    </dgm:pt>
    <dgm:pt modelId="{87A5ECD9-2A6A-4E0F-A854-09B3D117496E}" type="parTrans" cxnId="{C1472153-964E-4A91-9118-65435C7AE903}">
      <dgm:prSet/>
      <dgm:spPr/>
      <dgm:t>
        <a:bodyPr/>
        <a:lstStyle/>
        <a:p>
          <a:endParaRPr lang="ru-RU"/>
        </a:p>
      </dgm:t>
    </dgm:pt>
    <dgm:pt modelId="{8EB13E2D-196E-4959-A49A-96484B18C353}" type="sibTrans" cxnId="{C1472153-964E-4A91-9118-65435C7AE903}">
      <dgm:prSet/>
      <dgm:spPr/>
      <dgm:t>
        <a:bodyPr/>
        <a:lstStyle/>
        <a:p>
          <a:endParaRPr lang="ru-RU"/>
        </a:p>
      </dgm:t>
    </dgm:pt>
    <dgm:pt modelId="{434211BF-5CFD-4707-BC24-D3CF4326B6FD}">
      <dgm:prSet phldrT="[Текст]" custT="1"/>
      <dgm:spPr/>
      <dgm:t>
        <a:bodyPr/>
        <a:lstStyle/>
        <a:p>
          <a:r>
            <a:rPr lang="ru-RU" sz="1800" dirty="0">
              <a:latin typeface="Arial Black" pitchFamily="34" charset="0"/>
            </a:rPr>
            <a:t>Образовательная деятельность по физической культуре</a:t>
          </a:r>
        </a:p>
      </dgm:t>
    </dgm:pt>
    <dgm:pt modelId="{CB3D707D-3983-419E-BAC6-4A09249696C2}" type="parTrans" cxnId="{1D728322-F913-414F-B3C9-CF8569371799}">
      <dgm:prSet/>
      <dgm:spPr/>
      <dgm:t>
        <a:bodyPr/>
        <a:lstStyle/>
        <a:p>
          <a:endParaRPr lang="ru-RU"/>
        </a:p>
      </dgm:t>
    </dgm:pt>
    <dgm:pt modelId="{E1ACA5E0-474E-4C1F-9929-0D7A562B1819}" type="sibTrans" cxnId="{1D728322-F913-414F-B3C9-CF8569371799}">
      <dgm:prSet/>
      <dgm:spPr/>
      <dgm:t>
        <a:bodyPr/>
        <a:lstStyle/>
        <a:p>
          <a:endParaRPr lang="ru-RU"/>
        </a:p>
      </dgm:t>
    </dgm:pt>
    <dgm:pt modelId="{97C36913-4D40-4CA7-893D-707FDA8F8065}">
      <dgm:prSet phldrT="[Текст]" custT="1"/>
      <dgm:spPr/>
      <dgm:t>
        <a:bodyPr/>
        <a:lstStyle/>
        <a:p>
          <a:r>
            <a:rPr lang="ru-RU" sz="1800" dirty="0">
              <a:latin typeface="Arial Black" pitchFamily="34" charset="0"/>
            </a:rPr>
            <a:t>Работа с родителями и педагогами</a:t>
          </a:r>
        </a:p>
      </dgm:t>
    </dgm:pt>
    <dgm:pt modelId="{297C3476-A48F-4984-8644-B09FFDFCBE15}" type="parTrans" cxnId="{0D8385C3-4D5B-4153-AE01-753D0A7AD8B1}">
      <dgm:prSet/>
      <dgm:spPr/>
      <dgm:t>
        <a:bodyPr/>
        <a:lstStyle/>
        <a:p>
          <a:endParaRPr lang="ru-RU"/>
        </a:p>
      </dgm:t>
    </dgm:pt>
    <dgm:pt modelId="{2C863F79-A88D-462D-BCE8-FAD8D6427594}" type="sibTrans" cxnId="{0D8385C3-4D5B-4153-AE01-753D0A7AD8B1}">
      <dgm:prSet/>
      <dgm:spPr/>
      <dgm:t>
        <a:bodyPr/>
        <a:lstStyle/>
        <a:p>
          <a:endParaRPr lang="ru-RU"/>
        </a:p>
      </dgm:t>
    </dgm:pt>
    <dgm:pt modelId="{32BEE439-B6FB-4829-9B72-A0A5F8A6FBB1}" type="pres">
      <dgm:prSet presAssocID="{BE313474-6FC2-443A-9D90-60896500EF6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80AED06-1C5B-4EE9-87D6-A4CFFDA026CD}" type="pres">
      <dgm:prSet presAssocID="{F515639C-B2C0-4D03-B140-7267BFDE1BCF}" presName="centerShape" presStyleLbl="node0" presStyleIdx="0" presStyleCnt="1" custLinFactNeighborX="-292" custLinFactNeighborY="4518"/>
      <dgm:spPr/>
    </dgm:pt>
    <dgm:pt modelId="{7E41503C-0BC2-4EA9-992F-20E5CBAC9595}" type="pres">
      <dgm:prSet presAssocID="{87A5ECD9-2A6A-4E0F-A854-09B3D117496E}" presName="parTrans" presStyleLbl="bgSibTrans2D1" presStyleIdx="0" presStyleCnt="3" custLinFactNeighborX="6642" custLinFactNeighborY="66027"/>
      <dgm:spPr/>
    </dgm:pt>
    <dgm:pt modelId="{95D5541B-B766-4889-8906-E98C83C4EA43}" type="pres">
      <dgm:prSet presAssocID="{C07F985F-B0B1-414B-92DD-C24903DB984F}" presName="node" presStyleLbl="node1" presStyleIdx="0" presStyleCnt="3" custScaleX="120662" custScaleY="84731" custRadScaleRad="107387" custRadScaleInc="-7652">
        <dgm:presLayoutVars>
          <dgm:bulletEnabled val="1"/>
        </dgm:presLayoutVars>
      </dgm:prSet>
      <dgm:spPr/>
    </dgm:pt>
    <dgm:pt modelId="{AEBB57AA-5502-40F1-82B4-7164C8446501}" type="pres">
      <dgm:prSet presAssocID="{CB3D707D-3983-419E-BAC6-4A09249696C2}" presName="parTrans" presStyleLbl="bgSibTrans2D1" presStyleIdx="1" presStyleCnt="3" custAng="21502347" custLinFactNeighborX="1124" custLinFactNeighborY="27282"/>
      <dgm:spPr/>
    </dgm:pt>
    <dgm:pt modelId="{533A7A5E-BE13-497A-963A-43B5A1489360}" type="pres">
      <dgm:prSet presAssocID="{434211BF-5CFD-4707-BC24-D3CF4326B6FD}" presName="node" presStyleLbl="node1" presStyleIdx="1" presStyleCnt="3" custScaleX="147303" custRadScaleRad="104117" custRadScaleInc="2074">
        <dgm:presLayoutVars>
          <dgm:bulletEnabled val="1"/>
        </dgm:presLayoutVars>
      </dgm:prSet>
      <dgm:spPr/>
    </dgm:pt>
    <dgm:pt modelId="{B734FCDE-AEDC-45CC-8B61-FB2FE28B1DEA}" type="pres">
      <dgm:prSet presAssocID="{297C3476-A48F-4984-8644-B09FFDFCBE15}" presName="parTrans" presStyleLbl="bgSibTrans2D1" presStyleIdx="2" presStyleCnt="3" custLinFactNeighborX="-1639" custLinFactNeighborY="64825"/>
      <dgm:spPr/>
    </dgm:pt>
    <dgm:pt modelId="{84F7D25F-4A47-400D-BEA6-87545A4D2657}" type="pres">
      <dgm:prSet presAssocID="{97C36913-4D40-4CA7-893D-707FDA8F8065}" presName="node" presStyleLbl="node1" presStyleIdx="2" presStyleCnt="3" custScaleX="114960" custScaleY="93128" custRadScaleRad="104522" custRadScaleInc="8940">
        <dgm:presLayoutVars>
          <dgm:bulletEnabled val="1"/>
        </dgm:presLayoutVars>
      </dgm:prSet>
      <dgm:spPr/>
    </dgm:pt>
  </dgm:ptLst>
  <dgm:cxnLst>
    <dgm:cxn modelId="{1D728322-F913-414F-B3C9-CF8569371799}" srcId="{F515639C-B2C0-4D03-B140-7267BFDE1BCF}" destId="{434211BF-5CFD-4707-BC24-D3CF4326B6FD}" srcOrd="1" destOrd="0" parTransId="{CB3D707D-3983-419E-BAC6-4A09249696C2}" sibTransId="{E1ACA5E0-474E-4C1F-9929-0D7A562B1819}"/>
    <dgm:cxn modelId="{82E3263A-DBDB-4AB2-9D41-DDC86BAEC12A}" type="presOf" srcId="{97C36913-4D40-4CA7-893D-707FDA8F8065}" destId="{84F7D25F-4A47-400D-BEA6-87545A4D2657}" srcOrd="0" destOrd="0" presId="urn:microsoft.com/office/officeart/2005/8/layout/radial4"/>
    <dgm:cxn modelId="{C1472153-964E-4A91-9118-65435C7AE903}" srcId="{F515639C-B2C0-4D03-B140-7267BFDE1BCF}" destId="{C07F985F-B0B1-414B-92DD-C24903DB984F}" srcOrd="0" destOrd="0" parTransId="{87A5ECD9-2A6A-4E0F-A854-09B3D117496E}" sibTransId="{8EB13E2D-196E-4959-A49A-96484B18C353}"/>
    <dgm:cxn modelId="{3B3F5259-84D7-4EFE-A0B8-613C3A713256}" type="presOf" srcId="{CB3D707D-3983-419E-BAC6-4A09249696C2}" destId="{AEBB57AA-5502-40F1-82B4-7164C8446501}" srcOrd="0" destOrd="0" presId="urn:microsoft.com/office/officeart/2005/8/layout/radial4"/>
    <dgm:cxn modelId="{4E757384-B862-4C97-9D6F-98669E8DAAEF}" srcId="{BE313474-6FC2-443A-9D90-60896500EF6F}" destId="{F515639C-B2C0-4D03-B140-7267BFDE1BCF}" srcOrd="0" destOrd="0" parTransId="{6DC41BF7-74C5-42D1-9E36-1F7DD94B8226}" sibTransId="{82EFB4B0-F970-4F86-9BE4-F716D1757ED9}"/>
    <dgm:cxn modelId="{CD3834A3-45B8-44ED-956E-04678F4C316C}" type="presOf" srcId="{87A5ECD9-2A6A-4E0F-A854-09B3D117496E}" destId="{7E41503C-0BC2-4EA9-992F-20E5CBAC9595}" srcOrd="0" destOrd="0" presId="urn:microsoft.com/office/officeart/2005/8/layout/radial4"/>
    <dgm:cxn modelId="{0D8385C3-4D5B-4153-AE01-753D0A7AD8B1}" srcId="{F515639C-B2C0-4D03-B140-7267BFDE1BCF}" destId="{97C36913-4D40-4CA7-893D-707FDA8F8065}" srcOrd="2" destOrd="0" parTransId="{297C3476-A48F-4984-8644-B09FFDFCBE15}" sibTransId="{2C863F79-A88D-462D-BCE8-FAD8D6427594}"/>
    <dgm:cxn modelId="{B19D13C6-D2FE-4E26-B5FD-F7AB810690C3}" type="presOf" srcId="{C07F985F-B0B1-414B-92DD-C24903DB984F}" destId="{95D5541B-B766-4889-8906-E98C83C4EA43}" srcOrd="0" destOrd="0" presId="urn:microsoft.com/office/officeart/2005/8/layout/radial4"/>
    <dgm:cxn modelId="{34079DD0-2946-4725-A37D-171A3161BCF1}" type="presOf" srcId="{F515639C-B2C0-4D03-B140-7267BFDE1BCF}" destId="{A80AED06-1C5B-4EE9-87D6-A4CFFDA026CD}" srcOrd="0" destOrd="0" presId="urn:microsoft.com/office/officeart/2005/8/layout/radial4"/>
    <dgm:cxn modelId="{E6D3ECD3-EBD8-42F8-B656-F11400ACD0AB}" type="presOf" srcId="{434211BF-5CFD-4707-BC24-D3CF4326B6FD}" destId="{533A7A5E-BE13-497A-963A-43B5A1489360}" srcOrd="0" destOrd="0" presId="urn:microsoft.com/office/officeart/2005/8/layout/radial4"/>
    <dgm:cxn modelId="{D5570FE4-4A92-4D30-A77A-30B40647ABBD}" type="presOf" srcId="{BE313474-6FC2-443A-9D90-60896500EF6F}" destId="{32BEE439-B6FB-4829-9B72-A0A5F8A6FBB1}" srcOrd="0" destOrd="0" presId="urn:microsoft.com/office/officeart/2005/8/layout/radial4"/>
    <dgm:cxn modelId="{783B97FA-2B10-47B8-BAEC-01E5B9C99664}" type="presOf" srcId="{297C3476-A48F-4984-8644-B09FFDFCBE15}" destId="{B734FCDE-AEDC-45CC-8B61-FB2FE28B1DEA}" srcOrd="0" destOrd="0" presId="urn:microsoft.com/office/officeart/2005/8/layout/radial4"/>
    <dgm:cxn modelId="{F9219524-238C-4FD8-9AAF-CB7A975B80AA}" type="presParOf" srcId="{32BEE439-B6FB-4829-9B72-A0A5F8A6FBB1}" destId="{A80AED06-1C5B-4EE9-87D6-A4CFFDA026CD}" srcOrd="0" destOrd="0" presId="urn:microsoft.com/office/officeart/2005/8/layout/radial4"/>
    <dgm:cxn modelId="{4DFC3B1E-66A4-4F88-9AF4-E96FBC53A4BE}" type="presParOf" srcId="{32BEE439-B6FB-4829-9B72-A0A5F8A6FBB1}" destId="{7E41503C-0BC2-4EA9-992F-20E5CBAC9595}" srcOrd="1" destOrd="0" presId="urn:microsoft.com/office/officeart/2005/8/layout/radial4"/>
    <dgm:cxn modelId="{F04D87AB-ED4F-4F5C-9011-DADEAB251A46}" type="presParOf" srcId="{32BEE439-B6FB-4829-9B72-A0A5F8A6FBB1}" destId="{95D5541B-B766-4889-8906-E98C83C4EA43}" srcOrd="2" destOrd="0" presId="urn:microsoft.com/office/officeart/2005/8/layout/radial4"/>
    <dgm:cxn modelId="{311D0C8F-2969-4262-B0BD-AB47AD443FE8}" type="presParOf" srcId="{32BEE439-B6FB-4829-9B72-A0A5F8A6FBB1}" destId="{AEBB57AA-5502-40F1-82B4-7164C8446501}" srcOrd="3" destOrd="0" presId="urn:microsoft.com/office/officeart/2005/8/layout/radial4"/>
    <dgm:cxn modelId="{58AA3FD5-EF57-4722-BC7E-C006AFD4E2E6}" type="presParOf" srcId="{32BEE439-B6FB-4829-9B72-A0A5F8A6FBB1}" destId="{533A7A5E-BE13-497A-963A-43B5A1489360}" srcOrd="4" destOrd="0" presId="urn:microsoft.com/office/officeart/2005/8/layout/radial4"/>
    <dgm:cxn modelId="{E9FA700B-60BC-4BF4-BC6F-75A91745EBF6}" type="presParOf" srcId="{32BEE439-B6FB-4829-9B72-A0A5F8A6FBB1}" destId="{B734FCDE-AEDC-45CC-8B61-FB2FE28B1DEA}" srcOrd="5" destOrd="0" presId="urn:microsoft.com/office/officeart/2005/8/layout/radial4"/>
    <dgm:cxn modelId="{2166BB44-CDD5-4D23-9545-E4D878B3D898}" type="presParOf" srcId="{32BEE439-B6FB-4829-9B72-A0A5F8A6FBB1}" destId="{84F7D25F-4A47-400D-BEA6-87545A4D265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F3055-F4EC-4309-B291-9434EE810513}">
      <dsp:nvSpPr>
        <dsp:cNvPr id="0" name=""/>
        <dsp:cNvSpPr/>
      </dsp:nvSpPr>
      <dsp:spPr>
        <a:xfrm rot="10800000">
          <a:off x="785817" y="103174"/>
          <a:ext cx="7572456" cy="84068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94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Совершенствовать сенсорное развитие детей в процессе образовательной деятельности по физической культуре</a:t>
          </a:r>
        </a:p>
      </dsp:txBody>
      <dsp:txXfrm rot="10800000">
        <a:off x="995988" y="103174"/>
        <a:ext cx="7362285" cy="840686"/>
      </dsp:txXfrm>
    </dsp:sp>
    <dsp:sp modelId="{73A29090-FE0C-498C-8AC7-CF43BB9D6BE7}">
      <dsp:nvSpPr>
        <dsp:cNvPr id="0" name=""/>
        <dsp:cNvSpPr/>
      </dsp:nvSpPr>
      <dsp:spPr>
        <a:xfrm>
          <a:off x="285750" y="246048"/>
          <a:ext cx="475917" cy="46890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4901E-BCC2-403D-AA42-A18A63C333DA}">
      <dsp:nvSpPr>
        <dsp:cNvPr id="0" name=""/>
        <dsp:cNvSpPr/>
      </dsp:nvSpPr>
      <dsp:spPr>
        <a:xfrm rot="10800000">
          <a:off x="714355" y="1031869"/>
          <a:ext cx="7637021" cy="97144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94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Развивать двигательные и физические качества, выделять и называть основные цвета</a:t>
          </a:r>
        </a:p>
      </dsp:txBody>
      <dsp:txXfrm rot="10800000">
        <a:off x="957216" y="1031869"/>
        <a:ext cx="7394160" cy="971446"/>
      </dsp:txXfrm>
    </dsp:sp>
    <dsp:sp modelId="{A1C19E93-93C1-4DAD-B20F-D6659387DE78}">
      <dsp:nvSpPr>
        <dsp:cNvPr id="0" name=""/>
        <dsp:cNvSpPr/>
      </dsp:nvSpPr>
      <dsp:spPr>
        <a:xfrm>
          <a:off x="285753" y="1317619"/>
          <a:ext cx="461965" cy="456280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E7AE0-272B-409E-ACE1-DC093CA81F0C}">
      <dsp:nvSpPr>
        <dsp:cNvPr id="0" name=""/>
        <dsp:cNvSpPr/>
      </dsp:nvSpPr>
      <dsp:spPr>
        <a:xfrm rot="10800000">
          <a:off x="857249" y="2174876"/>
          <a:ext cx="7487085" cy="80696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94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Группировать предметы по цвету, форме и величине</a:t>
          </a:r>
          <a:endParaRPr lang="ru-RU" sz="2000" kern="1200" dirty="0"/>
        </a:p>
      </dsp:txBody>
      <dsp:txXfrm rot="10800000">
        <a:off x="1058989" y="2174876"/>
        <a:ext cx="7285345" cy="806960"/>
      </dsp:txXfrm>
    </dsp:sp>
    <dsp:sp modelId="{6B277A09-4538-4E86-B431-4608C8A93536}">
      <dsp:nvSpPr>
        <dsp:cNvPr id="0" name=""/>
        <dsp:cNvSpPr/>
      </dsp:nvSpPr>
      <dsp:spPr>
        <a:xfrm>
          <a:off x="357189" y="2389191"/>
          <a:ext cx="487004" cy="45972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DF9EA-D86E-4205-BA12-2035F43A56B3}">
      <dsp:nvSpPr>
        <dsp:cNvPr id="0" name=""/>
        <dsp:cNvSpPr/>
      </dsp:nvSpPr>
      <dsp:spPr>
        <a:xfrm rot="10800000">
          <a:off x="928711" y="4399643"/>
          <a:ext cx="7455672" cy="77562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94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Анализировать работу по интеграции физического и сенсорного развития детей</a:t>
          </a:r>
        </a:p>
      </dsp:txBody>
      <dsp:txXfrm rot="10800000">
        <a:off x="1122618" y="4399643"/>
        <a:ext cx="7261765" cy="775628"/>
      </dsp:txXfrm>
    </dsp:sp>
    <dsp:sp modelId="{2AEAA48F-EFAE-414D-B704-E5F8E166882A}">
      <dsp:nvSpPr>
        <dsp:cNvPr id="0" name=""/>
        <dsp:cNvSpPr/>
      </dsp:nvSpPr>
      <dsp:spPr>
        <a:xfrm>
          <a:off x="357189" y="3460759"/>
          <a:ext cx="528696" cy="511989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F3BF8-1563-4D54-9BC0-7A5977659BB0}">
      <dsp:nvSpPr>
        <dsp:cNvPr id="0" name=""/>
        <dsp:cNvSpPr/>
      </dsp:nvSpPr>
      <dsp:spPr>
        <a:xfrm rot="10800000">
          <a:off x="857249" y="3210024"/>
          <a:ext cx="7551765" cy="1060527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94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Отобрать и выделить наиболее эффективные игровые действия, помогающие формировать у детей первичные представления о свойствах и отношениях объектов окружающего мира</a:t>
          </a:r>
        </a:p>
      </dsp:txBody>
      <dsp:txXfrm rot="10800000">
        <a:off x="1122381" y="3210024"/>
        <a:ext cx="7286633" cy="1060527"/>
      </dsp:txXfrm>
    </dsp:sp>
    <dsp:sp modelId="{CE26F4F4-9488-4D23-B0FE-99B146D31C11}">
      <dsp:nvSpPr>
        <dsp:cNvPr id="0" name=""/>
        <dsp:cNvSpPr/>
      </dsp:nvSpPr>
      <dsp:spPr>
        <a:xfrm>
          <a:off x="413578" y="4484037"/>
          <a:ext cx="601611" cy="601611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AED06-1C5B-4EE9-87D6-A4CFFDA026CD}">
      <dsp:nvSpPr>
        <dsp:cNvPr id="0" name=""/>
        <dsp:cNvSpPr/>
      </dsp:nvSpPr>
      <dsp:spPr>
        <a:xfrm>
          <a:off x="3062719" y="2918545"/>
          <a:ext cx="2256726" cy="2256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Arial Black" pitchFamily="34" charset="0"/>
            </a:rPr>
            <a:t>методы и средства</a:t>
          </a:r>
        </a:p>
      </dsp:txBody>
      <dsp:txXfrm>
        <a:off x="3393209" y="3249035"/>
        <a:ext cx="1595746" cy="1595746"/>
      </dsp:txXfrm>
    </dsp:sp>
    <dsp:sp modelId="{7E41503C-0BC2-4EA9-992F-20E5CBAC9595}">
      <dsp:nvSpPr>
        <dsp:cNvPr id="0" name=""/>
        <dsp:cNvSpPr/>
      </dsp:nvSpPr>
      <dsp:spPr>
        <a:xfrm rot="12653302">
          <a:off x="1283879" y="2961912"/>
          <a:ext cx="2124538" cy="643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5541B-B766-4889-8906-E98C83C4EA43}">
      <dsp:nvSpPr>
        <dsp:cNvPr id="0" name=""/>
        <dsp:cNvSpPr/>
      </dsp:nvSpPr>
      <dsp:spPr>
        <a:xfrm>
          <a:off x="0" y="1586882"/>
          <a:ext cx="2586860" cy="14532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 Black" pitchFamily="34" charset="0"/>
            </a:rPr>
            <a:t>Подвижные игры и совместная самостоятельная деятельность</a:t>
          </a:r>
        </a:p>
      </dsp:txBody>
      <dsp:txXfrm>
        <a:off x="42564" y="1629446"/>
        <a:ext cx="2501732" cy="1368103"/>
      </dsp:txXfrm>
    </dsp:sp>
    <dsp:sp modelId="{AEBB57AA-5502-40F1-82B4-7164C8446501}">
      <dsp:nvSpPr>
        <dsp:cNvPr id="0" name=""/>
        <dsp:cNvSpPr/>
      </dsp:nvSpPr>
      <dsp:spPr>
        <a:xfrm rot="16200000">
          <a:off x="3301507" y="1685473"/>
          <a:ext cx="1948851" cy="643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A7A5E-BE13-497A-963A-43B5A1489360}">
      <dsp:nvSpPr>
        <dsp:cNvPr id="0" name=""/>
        <dsp:cNvSpPr/>
      </dsp:nvSpPr>
      <dsp:spPr>
        <a:xfrm>
          <a:off x="2702696" y="0"/>
          <a:ext cx="3158014" cy="1715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 Black" pitchFamily="34" charset="0"/>
            </a:rPr>
            <a:t>Образовательная деятельность по физической культуре</a:t>
          </a:r>
        </a:p>
      </dsp:txBody>
      <dsp:txXfrm>
        <a:off x="2752930" y="50234"/>
        <a:ext cx="3057546" cy="1614644"/>
      </dsp:txXfrm>
    </dsp:sp>
    <dsp:sp modelId="{B734FCDE-AEDC-45CC-8B61-FB2FE28B1DEA}">
      <dsp:nvSpPr>
        <dsp:cNvPr id="0" name=""/>
        <dsp:cNvSpPr/>
      </dsp:nvSpPr>
      <dsp:spPr>
        <a:xfrm rot="19829406">
          <a:off x="5108917" y="3010141"/>
          <a:ext cx="2096030" cy="643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7D25F-4A47-400D-BEA6-87545A4D2657}">
      <dsp:nvSpPr>
        <dsp:cNvPr id="0" name=""/>
        <dsp:cNvSpPr/>
      </dsp:nvSpPr>
      <dsp:spPr>
        <a:xfrm>
          <a:off x="5871035" y="1599941"/>
          <a:ext cx="2464616" cy="15972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 Black" pitchFamily="34" charset="0"/>
            </a:rPr>
            <a:t>Работа с родителями и педагогами</a:t>
          </a:r>
        </a:p>
      </dsp:txBody>
      <dsp:txXfrm>
        <a:off x="5917817" y="1646723"/>
        <a:ext cx="2371052" cy="1503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EAE61E9-7049-4449-9C22-3F1E5F742D45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A34F9B-B01F-4687-9805-1061EB715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131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/>
          <p:cNvGrpSpPr>
            <a:grpSpLocks/>
          </p:cNvGrpSpPr>
          <p:nvPr/>
        </p:nvGrpSpPr>
        <p:grpSpPr bwMode="auto">
          <a:xfrm>
            <a:off x="642938" y="1928813"/>
            <a:ext cx="7858125" cy="1928812"/>
            <a:chOff x="428596" y="285728"/>
            <a:chExt cx="8286808" cy="11430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8596" y="285728"/>
              <a:ext cx="8286808" cy="114300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928662" y="428604"/>
              <a:ext cx="7286676" cy="8572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10"/>
          <p:cNvGrpSpPr>
            <a:grpSpLocks/>
          </p:cNvGrpSpPr>
          <p:nvPr/>
        </p:nvGrpSpPr>
        <p:grpSpPr bwMode="auto">
          <a:xfrm>
            <a:off x="214313" y="5286375"/>
            <a:ext cx="4464050" cy="1143000"/>
            <a:chOff x="928662" y="5286388"/>
            <a:chExt cx="4463626" cy="1143008"/>
          </a:xfrm>
        </p:grpSpPr>
        <p:pic>
          <p:nvPicPr>
            <p:cNvPr id="8" name="Рисунок 18" descr="a30df2094fc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5357826"/>
              <a:ext cx="2106172" cy="107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9" descr="a30df2094fc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5286388"/>
              <a:ext cx="2106172" cy="101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Рисунок 20" descr="a30df2094fc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15716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3B31B-6D5C-4F46-BB39-D46C3906450C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AAD90-606A-4A4C-9919-DC33A8D93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64232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D60BC-061A-4149-99CE-BAB4A8B2E7BA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0528E-D946-4536-BAAD-A73F75816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64933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 rot="5400000">
            <a:off x="4750594" y="2178844"/>
            <a:ext cx="5857875" cy="2071687"/>
            <a:chOff x="428596" y="285728"/>
            <a:chExt cx="8286808" cy="11430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8596" y="285728"/>
              <a:ext cx="8286808" cy="114300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928662" y="428604"/>
              <a:ext cx="7286676" cy="8572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15"/>
          <p:cNvGrpSpPr>
            <a:grpSpLocks/>
          </p:cNvGrpSpPr>
          <p:nvPr/>
        </p:nvGrpSpPr>
        <p:grpSpPr bwMode="auto">
          <a:xfrm rot="5400000">
            <a:off x="-893762" y="4822825"/>
            <a:ext cx="2786062" cy="712788"/>
            <a:chOff x="928662" y="5286388"/>
            <a:chExt cx="4463626" cy="1143008"/>
          </a:xfrm>
        </p:grpSpPr>
        <p:pic>
          <p:nvPicPr>
            <p:cNvPr id="8" name="Рисунок 18" descr="a30df2094fc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5357826"/>
              <a:ext cx="2106172" cy="107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9" descr="a30df2094fc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5286388"/>
              <a:ext cx="2106172" cy="101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15675-B99D-4EFE-A3E0-094A27F57B03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00F43-89BD-4510-9719-C3F2F6C10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107479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50940" y="214315"/>
            <a:ext cx="7793037" cy="1462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43CB2-E6CC-4D9B-ABCC-8412DA568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018702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3208F-F4CF-4D3F-973D-CC57C99B3F81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94E7A-67DE-4840-9B06-F764C4D6B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728931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/>
          <p:cNvGrpSpPr>
            <a:grpSpLocks/>
          </p:cNvGrpSpPr>
          <p:nvPr/>
        </p:nvGrpSpPr>
        <p:grpSpPr bwMode="auto">
          <a:xfrm>
            <a:off x="714375" y="4429125"/>
            <a:ext cx="7786688" cy="1357313"/>
            <a:chOff x="428596" y="285728"/>
            <a:chExt cx="8286808" cy="11430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8596" y="285728"/>
              <a:ext cx="8286808" cy="114300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928662" y="428604"/>
              <a:ext cx="7286676" cy="8572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17"/>
          <p:cNvGrpSpPr>
            <a:grpSpLocks/>
          </p:cNvGrpSpPr>
          <p:nvPr/>
        </p:nvGrpSpPr>
        <p:grpSpPr bwMode="auto">
          <a:xfrm rot="5400000">
            <a:off x="-1660525" y="1946275"/>
            <a:ext cx="4464050" cy="1143000"/>
            <a:chOff x="928662" y="5286388"/>
            <a:chExt cx="4463626" cy="1143008"/>
          </a:xfrm>
        </p:grpSpPr>
        <p:pic>
          <p:nvPicPr>
            <p:cNvPr id="8" name="Рисунок 18" descr="a30df2094fc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5357826"/>
              <a:ext cx="2106172" cy="107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9" descr="a30df2094fc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5286388"/>
              <a:ext cx="2106172" cy="101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78E2B-6F07-4A4D-A3B1-16F487E96134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A36F8-6129-482B-BEC3-474CFF6FE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49967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A04B-9B25-4EA0-9018-9C02CCFBFAC8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A31A7-A643-497F-AE84-7D6F153B5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613943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18A78-CA5B-464F-B102-EB6D3E8EED8A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0D27A-3C25-4D01-A897-D8C962CB9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543275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993D1-F36F-4B3B-AF83-419448F5B8C4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E985B-7F62-4A26-A419-EDBC5181C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35887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285750" y="5857875"/>
            <a:ext cx="2786063" cy="712788"/>
            <a:chOff x="928662" y="5286388"/>
            <a:chExt cx="4463626" cy="1143008"/>
          </a:xfrm>
        </p:grpSpPr>
        <p:pic>
          <p:nvPicPr>
            <p:cNvPr id="3" name="Рисунок 13" descr="a30df2094fc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5357826"/>
              <a:ext cx="2106172" cy="107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Рисунок 16" descr="a30df2094fc1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5286388"/>
              <a:ext cx="2106172" cy="101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D5CF9-6974-426D-B6D2-0E09B0D89574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4D28-C3C5-4396-BD6B-7CD501769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308666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0"/>
          <p:cNvGrpSpPr>
            <a:grpSpLocks/>
          </p:cNvGrpSpPr>
          <p:nvPr/>
        </p:nvGrpSpPr>
        <p:grpSpPr bwMode="auto">
          <a:xfrm>
            <a:off x="428625" y="285750"/>
            <a:ext cx="3071813" cy="1143000"/>
            <a:chOff x="428596" y="285728"/>
            <a:chExt cx="8286808" cy="114300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28596" y="285728"/>
              <a:ext cx="8286808" cy="114300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928662" y="428604"/>
              <a:ext cx="7286676" cy="8572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" name="Группа 15"/>
          <p:cNvGrpSpPr>
            <a:grpSpLocks/>
          </p:cNvGrpSpPr>
          <p:nvPr/>
        </p:nvGrpSpPr>
        <p:grpSpPr bwMode="auto">
          <a:xfrm rot="5400000">
            <a:off x="-893762" y="4822825"/>
            <a:ext cx="2786062" cy="712788"/>
            <a:chOff x="928662" y="5286388"/>
            <a:chExt cx="4463626" cy="1143008"/>
          </a:xfrm>
        </p:grpSpPr>
        <p:pic>
          <p:nvPicPr>
            <p:cNvPr id="9" name="Рисунок 18" descr="a30df2094fc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5357826"/>
              <a:ext cx="2106172" cy="107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9" descr="a30df2094fc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5286388"/>
              <a:ext cx="2106172" cy="101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D231B-88F3-4182-A1DF-9161E145190A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8F818-83B7-49E6-81FB-DAA82D0C2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567430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0"/>
          <p:cNvGrpSpPr>
            <a:grpSpLocks/>
          </p:cNvGrpSpPr>
          <p:nvPr/>
        </p:nvGrpSpPr>
        <p:grpSpPr bwMode="auto">
          <a:xfrm>
            <a:off x="1785938" y="4786313"/>
            <a:ext cx="5500687" cy="571500"/>
            <a:chOff x="428596" y="285728"/>
            <a:chExt cx="8286808" cy="114300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28596" y="285728"/>
              <a:ext cx="8286808" cy="114300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928662" y="428604"/>
              <a:ext cx="7286676" cy="8572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" name="Группа 15"/>
          <p:cNvGrpSpPr>
            <a:grpSpLocks/>
          </p:cNvGrpSpPr>
          <p:nvPr/>
        </p:nvGrpSpPr>
        <p:grpSpPr bwMode="auto">
          <a:xfrm rot="5400000">
            <a:off x="-893762" y="4822825"/>
            <a:ext cx="2786062" cy="712788"/>
            <a:chOff x="928662" y="5286388"/>
            <a:chExt cx="4463626" cy="1143008"/>
          </a:xfrm>
        </p:grpSpPr>
        <p:pic>
          <p:nvPicPr>
            <p:cNvPr id="9" name="Рисунок 18" descr="a30df2094fc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5357826"/>
              <a:ext cx="2106172" cy="107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9" descr="a30df2094fc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5286388"/>
              <a:ext cx="2106172" cy="101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E4749-E49C-48C1-8A79-93D39B1345FF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093B7-0DCB-4801-BAA6-5A1503E2A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36250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12"/>
          <p:cNvGrpSpPr>
            <a:grpSpLocks/>
          </p:cNvGrpSpPr>
          <p:nvPr/>
        </p:nvGrpSpPr>
        <p:grpSpPr bwMode="auto">
          <a:xfrm>
            <a:off x="428625" y="285750"/>
            <a:ext cx="8286750" cy="1143000"/>
            <a:chOff x="428596" y="285728"/>
            <a:chExt cx="8286808" cy="114300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28596" y="285728"/>
              <a:ext cx="8286808" cy="114300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928662" y="428604"/>
              <a:ext cx="7286676" cy="8572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DAB68A-6347-45E4-89A8-2951376AC019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77C3E1-56E3-4912-9411-F015400A4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2" name="Группа 13"/>
          <p:cNvGrpSpPr>
            <a:grpSpLocks/>
          </p:cNvGrpSpPr>
          <p:nvPr/>
        </p:nvGrpSpPr>
        <p:grpSpPr bwMode="auto">
          <a:xfrm rot="5400000">
            <a:off x="-893762" y="4822825"/>
            <a:ext cx="2786062" cy="712788"/>
            <a:chOff x="928662" y="5286388"/>
            <a:chExt cx="4463626" cy="1143008"/>
          </a:xfrm>
        </p:grpSpPr>
        <p:pic>
          <p:nvPicPr>
            <p:cNvPr id="1033" name="Рисунок 14" descr="a30df2094fc1.png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5357826"/>
              <a:ext cx="2106172" cy="107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Рисунок 15" descr="a30df2094fc1.png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5286388"/>
              <a:ext cx="2106172" cy="101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3" r:id="rId2"/>
    <p:sldLayoutId id="2147484039" r:id="rId3"/>
    <p:sldLayoutId id="2147484034" r:id="rId4"/>
    <p:sldLayoutId id="2147484035" r:id="rId5"/>
    <p:sldLayoutId id="2147484036" r:id="rId6"/>
    <p:sldLayoutId id="2147484040" r:id="rId7"/>
    <p:sldLayoutId id="2147484041" r:id="rId8"/>
    <p:sldLayoutId id="2147484042" r:id="rId9"/>
    <p:sldLayoutId id="2147484037" r:id="rId10"/>
    <p:sldLayoutId id="2147484043" r:id="rId11"/>
    <p:sldLayoutId id="2147484044" r:id="rId12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command:showpic:1?53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files.myopera.com/wishingstar_0305/albums/543637/Children_Day_vector_wallpaper_0168013a.jpg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babyline.su/wp-content/uploads/2012/12/foto_9-358x300.jpg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command:showpic:1?21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upanel.biz/_ph/2/2/974393809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 txBox="1">
            <a:spLocks/>
          </p:cNvSpPr>
          <p:nvPr/>
        </p:nvSpPr>
        <p:spPr bwMode="auto">
          <a:xfrm>
            <a:off x="714375" y="333375"/>
            <a:ext cx="82010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МБДОУ «Детский сад №24 «Звёздочка»</a:t>
            </a:r>
          </a:p>
          <a:p>
            <a:pPr algn="ctr" eaLnBrk="1" hangingPunct="1"/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Интеграция сенсорного и физического развития детей младшего возраста</a:t>
            </a:r>
          </a:p>
          <a:p>
            <a:pPr algn="ctr" eaLnBrk="1" hangingPunct="1"/>
            <a:r>
              <a:rPr lang="ru-RU" sz="4000" b="1" dirty="0">
                <a:solidFill>
                  <a:srgbClr val="FF0000"/>
                </a:solidFill>
                <a:latin typeface="Calibri" pitchFamily="34" charset="0"/>
              </a:rPr>
              <a:t>  </a:t>
            </a:r>
            <a:endParaRPr lang="ru-RU" sz="1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243" name="Подзаголовок 2"/>
          <p:cNvSpPr txBox="1">
            <a:spLocks/>
          </p:cNvSpPr>
          <p:nvPr/>
        </p:nvSpPr>
        <p:spPr bwMode="auto">
          <a:xfrm>
            <a:off x="5286375" y="4235450"/>
            <a:ext cx="313372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  </a:t>
            </a:r>
          </a:p>
        </p:txBody>
      </p:sp>
      <p:pic>
        <p:nvPicPr>
          <p:cNvPr id="9220" name="Picture 6" descr="C:\Users\QWERTY1\Desktop\Сад\Мои документы\+++=Карназеева Е. В\картинки-образцы\phoca_thumb_l_child_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500414"/>
            <a:ext cx="5500693" cy="335758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472487" cy="725487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C00000"/>
                </a:solidFill>
              </a:rPr>
              <a:t>  Подвижная игра «Найди свой домик»</a:t>
            </a:r>
          </a:p>
        </p:txBody>
      </p:sp>
      <p:sp>
        <p:nvSpPr>
          <p:cNvPr id="23555" name="Rectangle 19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6" name="Содержимое 6"/>
          <p:cNvSpPr>
            <a:spLocks noGrp="1"/>
          </p:cNvSpPr>
          <p:nvPr>
            <p:ph sz="half" idx="2"/>
          </p:nvPr>
        </p:nvSpPr>
        <p:spPr>
          <a:xfrm>
            <a:off x="1676400" y="2667001"/>
            <a:ext cx="6324600" cy="11430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805080-CA8A-439C-B862-14070E4123A4}"/>
              </a:ext>
            </a:extLst>
          </p:cNvPr>
          <p:cNvSpPr txBox="1"/>
          <p:nvPr/>
        </p:nvSpPr>
        <p:spPr>
          <a:xfrm>
            <a:off x="214313" y="1600200"/>
            <a:ext cx="83962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Цель игры упражнять в беге в рассыпную, закрепить умение различать и называть цвет предмета, развивать ориентировку в пространстве.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Вариант игры «Найди свой цвет» (вместо флажков можно использовать ленты,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шарики, кубики)</a:t>
            </a:r>
          </a:p>
        </p:txBody>
      </p:sp>
      <p:pic>
        <p:nvPicPr>
          <p:cNvPr id="1028" name="Picture 4" descr="https://www.maam.ru/upload/blogs/detsad-5853-1487405775.jpg">
            <a:extLst>
              <a:ext uri="{FF2B5EF4-FFF2-40B4-BE49-F238E27FC236}">
                <a16:creationId xmlns:a16="http://schemas.microsoft.com/office/drawing/2014/main" id="{E981372E-1B93-4838-B332-F6AFBD961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7" y="3042387"/>
            <a:ext cx="5105400" cy="3827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472487" cy="725487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rgbClr val="C00000"/>
                </a:solidFill>
              </a:rPr>
              <a:t>Подвижная игра «Собери шарики в корзинку»</a:t>
            </a:r>
          </a:p>
        </p:txBody>
      </p:sp>
      <p:sp>
        <p:nvSpPr>
          <p:cNvPr id="23555" name="Rectangle 19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6" name="Содержимое 6"/>
          <p:cNvSpPr>
            <a:spLocks noGrp="1"/>
          </p:cNvSpPr>
          <p:nvPr>
            <p:ph sz="half" idx="2"/>
          </p:nvPr>
        </p:nvSpPr>
        <p:spPr>
          <a:xfrm>
            <a:off x="1676400" y="2667001"/>
            <a:ext cx="6324600" cy="11430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805080-CA8A-439C-B862-14070E4123A4}"/>
              </a:ext>
            </a:extLst>
          </p:cNvPr>
          <p:cNvSpPr txBox="1"/>
          <p:nvPr/>
        </p:nvSpPr>
        <p:spPr>
          <a:xfrm>
            <a:off x="685800" y="1436244"/>
            <a:ext cx="79940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Цель игры упражнять в беге в рассыпную, закрепить умение находить по слову взрослого предметы такого же </a:t>
            </a:r>
            <a:r>
              <a:rPr lang="ru-RU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(синего)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 цвета; устанавливать тождество; понимать значение прилагательных </a:t>
            </a:r>
            <a:r>
              <a:rPr lang="ru-RU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«одинаковый»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, </a:t>
            </a:r>
            <a:r>
              <a:rPr lang="ru-RU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«такой же»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, </a:t>
            </a:r>
            <a:r>
              <a:rPr lang="ru-RU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«синий»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; понимать, знать и называть существительные, обозначающие игрушки; группировать игрушки по цвету, по величине 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29709D-E1BF-490C-A8F9-7219B6704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564395"/>
            <a:ext cx="4343400" cy="3257550"/>
          </a:xfrm>
          <a:prstGeom prst="rect">
            <a:avLst/>
          </a:prstGeom>
        </p:spPr>
      </p:pic>
      <p:pic>
        <p:nvPicPr>
          <p:cNvPr id="3074" name="Picture 2" descr="http://mammamia.blog/uploads/12-7/mini/buble-1000-500.jpg">
            <a:extLst>
              <a:ext uri="{FF2B5EF4-FFF2-40B4-BE49-F238E27FC236}">
                <a16:creationId xmlns:a16="http://schemas.microsoft.com/office/drawing/2014/main" id="{03DDC61E-59ED-4A40-A553-91F8A664E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91" y="4126370"/>
            <a:ext cx="2727425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276848"/>
      </p:ext>
    </p:extLst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472487" cy="725487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rgbClr val="C00000"/>
                </a:solidFill>
              </a:rPr>
              <a:t>Подвижная игра «Найди пару»</a:t>
            </a:r>
          </a:p>
        </p:txBody>
      </p:sp>
      <p:sp>
        <p:nvSpPr>
          <p:cNvPr id="23555" name="Rectangle 19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6" name="Содержимое 6"/>
          <p:cNvSpPr>
            <a:spLocks noGrp="1"/>
          </p:cNvSpPr>
          <p:nvPr>
            <p:ph sz="half" idx="2"/>
          </p:nvPr>
        </p:nvSpPr>
        <p:spPr>
          <a:xfrm>
            <a:off x="1676400" y="2667001"/>
            <a:ext cx="6324600" cy="11430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805080-CA8A-439C-B862-14070E4123A4}"/>
              </a:ext>
            </a:extLst>
          </p:cNvPr>
          <p:cNvSpPr txBox="1"/>
          <p:nvPr/>
        </p:nvSpPr>
        <p:spPr>
          <a:xfrm>
            <a:off x="685800" y="1436244"/>
            <a:ext cx="7994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Цель игры упражнять в беге врассыпную, развивать ориентировку пространстве, развивать умение различать предметы по цвету(платочки, шарики, флажки; по форме (кубики, шарики). </a:t>
            </a:r>
          </a:p>
        </p:txBody>
      </p:sp>
      <p:pic>
        <p:nvPicPr>
          <p:cNvPr id="2050" name="Picture 2" descr="http://mbdou6-krop.ru/wp-content/gallery/pddd/4.png">
            <a:extLst>
              <a:ext uri="{FF2B5EF4-FFF2-40B4-BE49-F238E27FC236}">
                <a16:creationId xmlns:a16="http://schemas.microsoft.com/office/drawing/2014/main" id="{26568667-01CC-4962-853E-FEE3BD85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64847"/>
            <a:ext cx="4876800" cy="373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859906"/>
      </p:ext>
    </p:extLst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250" y="333375"/>
            <a:ext cx="6572250" cy="5032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atin typeface="Arial Black" pitchFamily="34" charset="0"/>
              </a:rPr>
              <a:t>Сенсорные дорожки</a:t>
            </a:r>
          </a:p>
        </p:txBody>
      </p:sp>
      <p:pic>
        <p:nvPicPr>
          <p:cNvPr id="21507" name="Рисунок 6" descr="H:\фото  14\IMG_0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4875213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7" descr="H:\фото  14\IMG_00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41663"/>
            <a:ext cx="4652962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C:\Program Files\Новый Диск\Домашний логопед. Практический курс\data\images\page\539.jpg">
            <a:hlinkClick r:id="rId4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052736"/>
            <a:ext cx="2520280" cy="17281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825" y="188913"/>
            <a:ext cx="8713788" cy="1223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Black" pitchFamily="34" charset="0"/>
              </a:rPr>
              <a:t>Дети учатся перешагивать, перепрыгивать, подлезать. Развивается ориентировка, одновременно расширяются представления детей о цвете, форме, величине и количестве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5373688"/>
            <a:ext cx="3527425" cy="3571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Цветные бревнышки</a:t>
            </a:r>
          </a:p>
        </p:txBody>
      </p:sp>
      <p:pic>
        <p:nvPicPr>
          <p:cNvPr id="22532" name="Рисунок 5" descr="H:\фото  14\P10307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03350"/>
            <a:ext cx="5000625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8" descr="H:\фото  14\P10307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84538"/>
            <a:ext cx="4738687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472487" cy="725487"/>
          </a:xfrm>
        </p:spPr>
        <p:txBody>
          <a:bodyPr/>
          <a:lstStyle/>
          <a:p>
            <a:pPr eaLnBrk="1" hangingPunct="1"/>
            <a:r>
              <a:rPr lang="ru-RU" sz="3600" b="1" dirty="0">
                <a:solidFill>
                  <a:srgbClr val="C00000"/>
                </a:solidFill>
              </a:rPr>
              <a:t>Работа с родителями и педагогами</a:t>
            </a:r>
          </a:p>
        </p:txBody>
      </p:sp>
      <p:sp>
        <p:nvSpPr>
          <p:cNvPr id="23555" name="Rectangle 19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6" name="Содержимое 6"/>
          <p:cNvSpPr>
            <a:spLocks noGrp="1"/>
          </p:cNvSpPr>
          <p:nvPr>
            <p:ph sz="half" idx="2"/>
          </p:nvPr>
        </p:nvSpPr>
        <p:spPr>
          <a:xfrm>
            <a:off x="857250" y="1600200"/>
            <a:ext cx="7829550" cy="48291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dirty="0">
                <a:latin typeface="Arial Black" pitchFamily="34" charset="0"/>
              </a:rPr>
              <a:t>Совместная деятельность включает в себя:</a:t>
            </a:r>
          </a:p>
          <a:p>
            <a:r>
              <a:rPr lang="ru-RU" sz="2000" dirty="0"/>
              <a:t>Создание условий для физического и сенсорного развития детей     ( изготовление пособий, атрибутов для сенсорного развития и двигательной  активности детей)</a:t>
            </a:r>
          </a:p>
          <a:p>
            <a:r>
              <a:rPr lang="ru-RU" sz="2000" dirty="0"/>
              <a:t>Проведение родительских собраний с показом образовательной деятельности «Цветная физкультура», «Путешествие в страну </a:t>
            </a:r>
            <a:r>
              <a:rPr lang="ru-RU" sz="2000" dirty="0" err="1"/>
              <a:t>сенсорику</a:t>
            </a:r>
            <a:r>
              <a:rPr lang="ru-RU" sz="2000" dirty="0"/>
              <a:t>», «Игротека»</a:t>
            </a:r>
          </a:p>
          <a:p>
            <a:r>
              <a:rPr lang="ru-RU" sz="2000" dirty="0"/>
              <a:t>Проведение бесед и консультаций</a:t>
            </a:r>
          </a:p>
          <a:p>
            <a:r>
              <a:rPr lang="ru-RU" sz="2000" dirty="0"/>
              <a:t>Создание фотовыставки «Мы играем», «Развитие движений с использование нетрадиционных пособий по сенсорному развитию и двигательной активности»</a:t>
            </a:r>
          </a:p>
          <a:p>
            <a:r>
              <a:rPr lang="ru-RU" sz="2000" dirty="0"/>
              <a:t>Для воспитателей ДОУ и ГМО проведение интегрированного занятия «Цветная физкультура» и презентация выставки пособий по данной теме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Font typeface="Arial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974508"/>
      </p:ext>
    </p:extLst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7786688" y="3714750"/>
            <a:ext cx="1214437" cy="5000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286375" y="6357938"/>
            <a:ext cx="1143000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0" name="Содержимое 10"/>
          <p:cNvSpPr>
            <a:spLocks noGrp="1"/>
          </p:cNvSpPr>
          <p:nvPr>
            <p:ph sz="quarter" idx="2"/>
          </p:nvPr>
        </p:nvSpPr>
        <p:spPr>
          <a:xfrm>
            <a:off x="250825" y="188913"/>
            <a:ext cx="8713788" cy="4954587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2400" dirty="0">
              <a:latin typeface="Arial Narrow" pitchFamily="34" charset="0"/>
            </a:endParaRPr>
          </a:p>
          <a:p>
            <a:pPr algn="ctr">
              <a:buFont typeface="Arial" charset="0"/>
              <a:buNone/>
            </a:pPr>
            <a:endParaRPr lang="ru-RU" sz="2400" dirty="0">
              <a:latin typeface="Arial Narrow" pitchFamily="34" charset="0"/>
            </a:endParaRPr>
          </a:p>
          <a:p>
            <a:pPr>
              <a:buFont typeface="Arial" charset="0"/>
              <a:buNone/>
            </a:pPr>
            <a:endParaRPr lang="ru-RU" sz="2400" dirty="0">
              <a:latin typeface="Arial Narrow" pitchFamily="34" charset="0"/>
            </a:endParaRPr>
          </a:p>
          <a:p>
            <a:pPr algn="ctr">
              <a:buFont typeface="Arial" charset="0"/>
              <a:buNone/>
            </a:pPr>
            <a:r>
              <a:rPr lang="ru-RU" sz="2800" dirty="0">
                <a:latin typeface="Arial Narrow" pitchFamily="34" charset="0"/>
              </a:rPr>
              <a:t>В результате интеграции сенсорного и физического развития у детей наблюдается положительная динамика сенсорного развития. Дети знают и умеют различать, находить, группировать основные цвета, формы, величины и другие свойства предметов. Дети умеют отбирать предметы для развития самостоятельной деятельности. Использование нетрадиционных пособий является наиболее эффективным.</a:t>
            </a:r>
          </a:p>
        </p:txBody>
      </p:sp>
      <p:pic>
        <p:nvPicPr>
          <p:cNvPr id="6" name="Рисунок 5" descr="http://files.myopera.com/wishingstar_0305/albums/543637/Children_Day_vector_wallpaper_0168013a.jpg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2808312" cy="21602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4"/>
          <p:cNvSpPr>
            <a:spLocks noGrp="1"/>
          </p:cNvSpPr>
          <p:nvPr>
            <p:ph sz="quarter" idx="3"/>
          </p:nvPr>
        </p:nvSpPr>
        <p:spPr>
          <a:xfrm>
            <a:off x="1619250" y="2060575"/>
            <a:ext cx="5905500" cy="31686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5400" dirty="0">
                <a:solidFill>
                  <a:srgbClr val="FF0000"/>
                </a:solidFill>
                <a:latin typeface="Arial Black" pitchFamily="34" charset="0"/>
              </a:rPr>
              <a:t>Спасибо</a:t>
            </a:r>
          </a:p>
          <a:p>
            <a:pPr algn="ctr">
              <a:buFont typeface="Arial" charset="0"/>
              <a:buNone/>
            </a:pPr>
            <a:r>
              <a:rPr lang="ru-RU" sz="5400" dirty="0">
                <a:solidFill>
                  <a:srgbClr val="FF0000"/>
                </a:solidFill>
                <a:latin typeface="Arial Black" pitchFamily="34" charset="0"/>
              </a:rPr>
              <a:t> за внимание</a:t>
            </a:r>
          </a:p>
        </p:txBody>
      </p:sp>
      <p:pic>
        <p:nvPicPr>
          <p:cNvPr id="25603" name="Рисунок 6" descr="http://babyline.su/wp-content/uploads/2012/12/foto_9-358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4005263"/>
            <a:ext cx="3505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0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Актуальность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42988" y="1484313"/>
            <a:ext cx="7572375" cy="4286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Движение – это не только эффективнейшее лечебное средство, но и первые истоки смелости, выносливости, решительности. Двигаясь, ребенок познает окружающий мир, учится любить его  и целенаправленно действовать в нем. Организуя двигательную активность малыша можно решать не только задачи физического развития, но и сенсорного. </a:t>
            </a:r>
          </a:p>
        </p:txBody>
      </p:sp>
      <p:pic>
        <p:nvPicPr>
          <p:cNvPr id="15364" name="Рисунок 3" descr="C:\Program Files\Новый Диск\Домашний логопед. Практический курс\data\images\page\21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631" y="5562600"/>
            <a:ext cx="1871128" cy="13906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68313" y="1744663"/>
            <a:ext cx="8207375" cy="4327525"/>
          </a:xfrm>
        </p:spPr>
        <p:txBody>
          <a:bodyPr/>
          <a:lstStyle/>
          <a:p>
            <a:pPr marL="457200" indent="-457200" eaLnBrk="1" hangingPunct="1">
              <a:buFont typeface="Arial" charset="0"/>
              <a:buNone/>
            </a:pP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Задача педагога и родителей поддерживать и закреплять этот  естественный интерес к движениям, двигаться по потребности.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Игра- ведущий вид деятельности ребенка дошкольника, двигательная игровая деятельность помогает ему познавать мир вокруг, поэтому задачи  сенсорного развития эффективней всего решать в процессе совместной образовательной деятельности по физической культуре.</a:t>
            </a:r>
          </a:p>
        </p:txBody>
      </p:sp>
    </p:spTree>
    <p:custDataLst>
      <p:tags r:id="rId1"/>
    </p:custDataLst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73845214"/>
              </p:ext>
            </p:extLst>
          </p:nvPr>
        </p:nvGraphicFramePr>
        <p:xfrm>
          <a:off x="214282" y="1397000"/>
          <a:ext cx="8715436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Задачи и цели</a:t>
            </a:r>
          </a:p>
        </p:txBody>
      </p:sp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Arial Black" pitchFamily="34" charset="0"/>
              </a:rPr>
              <a:t>Методы и средства реализации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1397000"/>
          <a:ext cx="8358246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260350"/>
            <a:ext cx="8535987" cy="64087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Arial Black" pitchFamily="34" charset="0"/>
            </a:endParaRPr>
          </a:p>
          <a:p>
            <a:pPr algn="ctr">
              <a:defRPr/>
            </a:pPr>
            <a:endParaRPr lang="ru-RU" dirty="0">
              <a:latin typeface="Arial Black" pitchFamily="34" charset="0"/>
            </a:endParaRPr>
          </a:p>
          <a:p>
            <a:pPr algn="ctr">
              <a:defRPr/>
            </a:pPr>
            <a:endParaRPr lang="ru-RU" dirty="0">
              <a:latin typeface="Arial Black" pitchFamily="34" charset="0"/>
            </a:endParaRPr>
          </a:p>
          <a:p>
            <a:pPr algn="ctr">
              <a:defRPr/>
            </a:pPr>
            <a:endParaRPr lang="ru-RU" dirty="0">
              <a:latin typeface="Arial Black" pitchFamily="34" charset="0"/>
            </a:endParaRPr>
          </a:p>
          <a:p>
            <a:pPr algn="ctr">
              <a:defRPr/>
            </a:pPr>
            <a:endParaRPr lang="ru-RU" dirty="0">
              <a:latin typeface="Arial Black" pitchFamily="34" charset="0"/>
            </a:endParaRPr>
          </a:p>
          <a:p>
            <a:pPr algn="ctr">
              <a:defRPr/>
            </a:pPr>
            <a:endParaRPr lang="ru-RU" dirty="0">
              <a:latin typeface="Arial Black" pitchFamily="34" charset="0"/>
            </a:endParaRPr>
          </a:p>
          <a:p>
            <a:pPr algn="ctr">
              <a:defRPr/>
            </a:pPr>
            <a:endParaRPr lang="ru-RU" dirty="0">
              <a:latin typeface="Arial Black" pitchFamily="34" charset="0"/>
            </a:endParaRPr>
          </a:p>
          <a:p>
            <a:pPr algn="ctr">
              <a:defRPr/>
            </a:pPr>
            <a:endParaRPr lang="ru-RU" dirty="0">
              <a:latin typeface="Arial Black" pitchFamily="34" charset="0"/>
            </a:endParaRPr>
          </a:p>
          <a:p>
            <a:pPr algn="ctr">
              <a:defRPr/>
            </a:pPr>
            <a:endParaRPr lang="ru-RU" dirty="0">
              <a:latin typeface="Arial Black" pitchFamily="34" charset="0"/>
            </a:endParaRPr>
          </a:p>
          <a:p>
            <a:pPr>
              <a:defRPr/>
            </a:pPr>
            <a:endParaRPr lang="ru-RU" dirty="0">
              <a:latin typeface="Arial Black" pitchFamily="34" charset="0"/>
            </a:endParaRPr>
          </a:p>
          <a:p>
            <a:pPr>
              <a:defRPr/>
            </a:pPr>
            <a:r>
              <a:rPr lang="ru-RU" dirty="0">
                <a:latin typeface="Comic Sans MS" panose="030F0702030302020204" pitchFamily="66" charset="0"/>
              </a:rPr>
              <a:t>Приемы для двигательной активизации и сенсорного развития:</a:t>
            </a:r>
          </a:p>
          <a:p>
            <a:pPr>
              <a:defRPr/>
            </a:pPr>
            <a:endParaRPr lang="ru-RU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dirty="0">
                <a:latin typeface="Comic Sans MS" panose="030F0702030302020204" pitchFamily="66" charset="0"/>
              </a:rPr>
              <a:t>- Совместное выполнение разнообразных движений с ребенком;</a:t>
            </a:r>
          </a:p>
          <a:p>
            <a:pPr>
              <a:lnSpc>
                <a:spcPct val="150000"/>
              </a:lnSpc>
              <a:defRPr/>
            </a:pPr>
            <a:r>
              <a:rPr lang="ru-RU" dirty="0">
                <a:latin typeface="Comic Sans MS" panose="030F0702030302020204" pitchFamily="66" charset="0"/>
              </a:rPr>
              <a:t>- Показ упражнений на подражание движений животных;</a:t>
            </a:r>
          </a:p>
          <a:p>
            <a:pPr>
              <a:lnSpc>
                <a:spcPct val="150000"/>
              </a:lnSpc>
              <a:defRPr/>
            </a:pPr>
            <a:r>
              <a:rPr lang="ru-RU" dirty="0">
                <a:latin typeface="Comic Sans MS" panose="030F0702030302020204" pitchFamily="66" charset="0"/>
              </a:rPr>
              <a:t>- Сюрпризные моменты;</a:t>
            </a:r>
          </a:p>
          <a:p>
            <a:pPr>
              <a:lnSpc>
                <a:spcPct val="150000"/>
              </a:lnSpc>
              <a:defRPr/>
            </a:pPr>
            <a:r>
              <a:rPr lang="ru-RU" dirty="0">
                <a:latin typeface="Comic Sans MS" panose="030F0702030302020204" pitchFamily="66" charset="0"/>
              </a:rPr>
              <a:t>- Обыгрывание самодельных физкультурных пособий;</a:t>
            </a:r>
          </a:p>
          <a:p>
            <a:pPr>
              <a:lnSpc>
                <a:spcPct val="150000"/>
              </a:lnSpc>
              <a:defRPr/>
            </a:pPr>
            <a:r>
              <a:rPr lang="ru-RU" dirty="0">
                <a:latin typeface="Comic Sans MS" panose="030F0702030302020204" pitchFamily="66" charset="0"/>
              </a:rPr>
              <a:t>- Художественное слово;</a:t>
            </a:r>
          </a:p>
        </p:txBody>
      </p:sp>
      <p:pic>
        <p:nvPicPr>
          <p:cNvPr id="3" name="Рисунок 2" descr="http://www.upanel.biz/_ph/2/2/974393809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0648"/>
            <a:ext cx="4267200" cy="28289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750" y="620713"/>
            <a:ext cx="8429625" cy="57864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Arial Black" pitchFamily="34" charset="0"/>
              </a:rPr>
              <a:t>Подвижные игры: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«Вышло солнце на крылечко»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«Найди свой домик»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«Собери шарики»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«Найди себе пару»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«Самолеты»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«Собери кубики и шарики»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B050"/>
                </a:solidFill>
                <a:latin typeface="Arial Black" pitchFamily="34" charset="0"/>
              </a:rPr>
              <a:t>Цель: развивать умения различать цвет  путем сравнения образца  с другим предметом; устанавливать сходство или различие по форме </a:t>
            </a:r>
          </a:p>
        </p:txBody>
      </p:sp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850" y="188913"/>
            <a:ext cx="8151813" cy="11525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latin typeface="Arial Black" pitchFamily="34" charset="0"/>
            </a:endParaRPr>
          </a:p>
          <a:p>
            <a:pPr algn="ctr">
              <a:defRPr/>
            </a:pPr>
            <a:r>
              <a:rPr lang="ru-RU" sz="2000" dirty="0">
                <a:latin typeface="Arial Black" pitchFamily="34" charset="0"/>
              </a:rPr>
              <a:t>Дидактические пособия,</a:t>
            </a:r>
          </a:p>
          <a:p>
            <a:pPr algn="ctr">
              <a:defRPr/>
            </a:pPr>
            <a:r>
              <a:rPr lang="ru-RU" sz="2000" dirty="0">
                <a:latin typeface="Arial Black" pitchFamily="34" charset="0"/>
              </a:rPr>
              <a:t> используемые в совместной деятельности детей по сенсорному развитию и физической культуры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5373688"/>
            <a:ext cx="4103688" cy="5762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Игры с флажками и платочками шариками</a:t>
            </a:r>
          </a:p>
        </p:txBody>
      </p:sp>
      <p:pic>
        <p:nvPicPr>
          <p:cNvPr id="20485" name="Рисунок 5" descr="H:\фото  14\IMG_0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463"/>
            <a:ext cx="42481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3D2524-1CC6-4EEC-B54D-35263E7F2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76400"/>
            <a:ext cx="4495800" cy="318611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0"/>
          <p:cNvSpPr txBox="1">
            <a:spLocks/>
          </p:cNvSpPr>
          <p:nvPr/>
        </p:nvSpPr>
        <p:spPr>
          <a:xfrm>
            <a:off x="142875" y="285750"/>
            <a:ext cx="8443913" cy="928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.</a:t>
            </a: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7" name="Заголовок 10"/>
          <p:cNvSpPr txBox="1">
            <a:spLocks/>
          </p:cNvSpPr>
          <p:nvPr/>
        </p:nvSpPr>
        <p:spPr>
          <a:xfrm>
            <a:off x="468313" y="188913"/>
            <a:ext cx="8229600" cy="10795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подвижные игры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 и самостоятельная деятельность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95963" y="4076700"/>
            <a:ext cx="2847975" cy="18002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В совместной деятельности с детьми используются игры по </a:t>
            </a:r>
            <a:r>
              <a:rPr lang="ru-RU" sz="2000" dirty="0" err="1"/>
              <a:t>сенсорике</a:t>
            </a:r>
            <a:r>
              <a:rPr lang="ru-RU" sz="2000" dirty="0"/>
              <a:t>, имеющие двигательный характер.</a:t>
            </a:r>
          </a:p>
        </p:txBody>
      </p:sp>
      <p:pic>
        <p:nvPicPr>
          <p:cNvPr id="19461" name="Рисунок 7" descr="H:\фото  14\IMG_76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211512"/>
            <a:ext cx="5133975" cy="36464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8313" y="1341438"/>
            <a:ext cx="8026400" cy="17160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Подвижная игра «Цветные автомобили»</a:t>
            </a:r>
          </a:p>
          <a:p>
            <a:pPr algn="ctr">
              <a:defRPr/>
            </a:pPr>
            <a:r>
              <a:rPr lang="ru-RU" sz="2400" dirty="0"/>
              <a:t>Цель: находить гараж такого же цвета, как автомобиль, ориентируясь на цвет; закрепление основных цветов, развивать координацию движений;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heme/theme1.xml><?xml version="1.0" encoding="utf-8"?>
<a:theme xmlns:a="http://schemas.openxmlformats.org/drawingml/2006/main" name="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</TotalTime>
  <Words>652</Words>
  <Application>Microsoft Office PowerPoint</Application>
  <PresentationFormat>Экран (4:3)</PresentationFormat>
  <Paragraphs>82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Comic Sans MS</vt:lpstr>
      <vt:lpstr>Тема16</vt:lpstr>
      <vt:lpstr>Презентация PowerPoint</vt:lpstr>
      <vt:lpstr>Актуальность</vt:lpstr>
      <vt:lpstr>Презентация PowerPoint</vt:lpstr>
      <vt:lpstr>Задачи и цели</vt:lpstr>
      <vt:lpstr>Методы и средства реализации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  Подвижная игра «Найди свой домик»</vt:lpstr>
      <vt:lpstr>Подвижная игра «Собери шарики в корзинку»</vt:lpstr>
      <vt:lpstr>Подвижная игра «Найди пару»</vt:lpstr>
      <vt:lpstr>Презентация PowerPoint</vt:lpstr>
      <vt:lpstr>Презентация PowerPoint</vt:lpstr>
      <vt:lpstr>Работа с родителями и педагогами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ПРОИЗВОЛЬНОЙ МОТОРИКИ НА РЕЧЕВОЕ РАЗВИТИЕ ДЕТЕЙ ДОШКОЛЬНОГО ВОЗРАСТА</dc:title>
  <dc:creator>Пользователь</dc:creator>
  <cp:lastModifiedBy>HABAR</cp:lastModifiedBy>
  <cp:revision>110</cp:revision>
  <dcterms:created xsi:type="dcterms:W3CDTF">2011-04-05T07:53:58Z</dcterms:created>
  <dcterms:modified xsi:type="dcterms:W3CDTF">2019-02-26T11:32:54Z</dcterms:modified>
</cp:coreProperties>
</file>